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3"/>
  </p:notesMasterIdLst>
  <p:handoutMasterIdLst>
    <p:handoutMasterId r:id="rId14"/>
  </p:handoutMasterIdLst>
  <p:sldIdLst>
    <p:sldId id="260" r:id="rId5"/>
    <p:sldId id="720" r:id="rId6"/>
    <p:sldId id="294" r:id="rId7"/>
    <p:sldId id="713" r:id="rId8"/>
    <p:sldId id="718" r:id="rId9"/>
    <p:sldId id="719" r:id="rId10"/>
    <p:sldId id="706" r:id="rId11"/>
    <p:sldId id="721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75" d="100"/>
          <a:sy n="75" d="100"/>
        </p:scale>
        <p:origin x="1632" y="4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1/16/2026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AE44D9-16B7-444D-AA66-52C3E69C02E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031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559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7ACC2-7628-DB09-61FF-569AD0FA8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A27F18-7DE6-2AA4-D5DC-0897AE7F51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F73E49-D241-8700-61F2-C904F1AA8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EC148-0096-CDB9-B43B-8B91B63DFA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706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0F62B-F01B-65BF-ED81-C61F33AB8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798A2C-025E-78F4-5B19-C1E6A43444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C0BD26-FB5B-2F0E-3743-3392A18904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3E39D-D309-F570-2867-B12C595FC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341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C08A6-1A06-0923-1C45-4FCC31DB5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DABC6B-0C97-56B6-6887-98B6712D8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49D93B-E78F-8950-2F3D-0BB1EDABA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8EE56-EE29-F4D5-2FA3-0D1840679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239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3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January 2026</a:t>
            </a:r>
          </a:p>
        </p:txBody>
      </p:sp>
    </p:spTree>
    <p:extLst>
      <p:ext uri="{BB962C8B-B14F-4D97-AF65-F5344CB8AC3E}">
        <p14:creationId xmlns:p14="http://schemas.microsoft.com/office/powerpoint/2010/main" val="319269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24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2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5: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Diana Coleman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January 21, 2026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6555" y="6961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Revision Requests Recommended for Approval by PRS – Unopposed and No Impact (Vote):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NPRR1304, Move OBD to Section 22 – Procedure for Identifying Resource Nodes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NPRR1305, Move OBD to Section 23 – Counter-Party Credit Application Form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NPRR1311, Correction to Real-Time Reliability Deployment Price Adders for Ancillary Services under Load Shed for RTC+B – URGENT</a:t>
            </a:r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50738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tabLst>
                <a:tab pos="228600" algn="l"/>
              </a:tabLst>
            </a:pP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NPRR1304, Move OBD to Section 22 – Procedure for Identifying Resource Nodes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04800" y="678426"/>
            <a:ext cx="84980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Sponsor:  </a:t>
            </a:r>
            <a:r>
              <a:rPr lang="en-US" dirty="0"/>
              <a:t>ERCOT</a:t>
            </a:r>
          </a:p>
          <a:p>
            <a:r>
              <a:rPr lang="en-US" b="1" dirty="0"/>
              <a:t>Proposed Effective Date:  </a:t>
            </a:r>
            <a:r>
              <a:rPr lang="en-US" dirty="0"/>
              <a:t>The first of the month following Public Utility Commission of Texas (PUCT) approval</a:t>
            </a:r>
          </a:p>
          <a:p>
            <a:r>
              <a:rPr lang="en-US" b="1" dirty="0"/>
              <a:t>Estimated Impacts:</a:t>
            </a:r>
            <a:r>
              <a:rPr lang="en-US" dirty="0"/>
              <a:t>  No impact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incorporates the Other Binding Document “Procedure for Identifying Resource Nodes” into the Protocols to standardize the approval process.</a:t>
            </a:r>
          </a:p>
          <a:p>
            <a:r>
              <a:rPr lang="en-US" b="1" dirty="0"/>
              <a:t>PRS Decision:</a:t>
            </a:r>
            <a:r>
              <a:rPr lang="en-US" dirty="0"/>
              <a:t>  On 11/12/25, PRS voted unanimously to recommend approval of NPRR1304 as submitted.  On 12/10/25, PRS voted unanimously to endorse and forward to TAC the 11/12/25 PRS Report and 10/28/25 Impact Analysis for NPRR1304.</a:t>
            </a:r>
          </a:p>
        </p:txBody>
      </p:sp>
    </p:spTree>
    <p:extLst>
      <p:ext uri="{BB962C8B-B14F-4D97-AF65-F5344CB8AC3E}">
        <p14:creationId xmlns:p14="http://schemas.microsoft.com/office/powerpoint/2010/main" val="23348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5D5FF-E686-6A64-98D8-449A38C7F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343AC254-9B48-1DB1-37AB-7989B76B294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tabLst>
                <a:tab pos="228600" algn="l"/>
              </a:tabLst>
            </a:pP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NPRR1305, Move OBD to Section 23 – Counter-Party Credit Application Form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AA3C6BD2-A898-9AB6-ED21-A6923193F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40" y="678426"/>
            <a:ext cx="844399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Sponsor:  </a:t>
            </a:r>
            <a:r>
              <a:rPr lang="en-US" dirty="0"/>
              <a:t>ERCOT</a:t>
            </a:r>
          </a:p>
          <a:p>
            <a:r>
              <a:rPr lang="en-US" b="1" dirty="0"/>
              <a:t>Proposed Effective Date:  </a:t>
            </a:r>
            <a:r>
              <a:rPr lang="en-US" dirty="0"/>
              <a:t>The first of the month following PUCT approval</a:t>
            </a:r>
          </a:p>
          <a:p>
            <a:r>
              <a:rPr lang="en-US" b="1" dirty="0"/>
              <a:t>Estimated Impacts:</a:t>
            </a:r>
            <a:r>
              <a:rPr lang="en-US" dirty="0"/>
              <a:t>  No impact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incorporates the Other Binding Document “Counter-Party Credit Application Form” into the Protocols to standardize the approval process.</a:t>
            </a:r>
          </a:p>
          <a:p>
            <a:r>
              <a:rPr lang="en-US" b="1" dirty="0"/>
              <a:t>PRS Decision:</a:t>
            </a:r>
            <a:r>
              <a:rPr lang="en-US" dirty="0"/>
              <a:t>  On 11/12/25, PRS voted unanimously to recommend approval of NPRR1305 as amended by the 11/7/25 ERCOT comments.  On 12/10/25, PRS voted unanimously to endorse and forward to TAC the 11/12/25 PRS Report and 10/28/25 Impact Analysis for NPRR1305.</a:t>
            </a:r>
          </a:p>
        </p:txBody>
      </p:sp>
    </p:spTree>
    <p:extLst>
      <p:ext uri="{BB962C8B-B14F-4D97-AF65-F5344CB8AC3E}">
        <p14:creationId xmlns:p14="http://schemas.microsoft.com/office/powerpoint/2010/main" val="2248235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24B37-95DB-D945-5BD5-EF7DE7EC6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03B44143-F802-81E6-39EF-7F6A6B85A00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tabLst>
                <a:tab pos="228600" algn="l"/>
              </a:tabLst>
            </a:pP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NPRR1311, Correction to Real-Time Reliability Deployment Price Adders for Ancillary Services under Load Shed for RTC+B – URGENT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353A5F0-888C-7FD9-7331-971EEB4B5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16" y="678426"/>
            <a:ext cx="84902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Sponsor:</a:t>
            </a:r>
            <a:r>
              <a:rPr lang="en-US" dirty="0"/>
              <a:t>  ERCOT</a:t>
            </a:r>
          </a:p>
          <a:p>
            <a:r>
              <a:rPr lang="en-US" b="1" dirty="0"/>
              <a:t>Proposed Effective Date:  </a:t>
            </a:r>
            <a:r>
              <a:rPr lang="en-US" dirty="0"/>
              <a:t>The first of the month following PUCT approval</a:t>
            </a:r>
          </a:p>
          <a:p>
            <a:r>
              <a:rPr lang="en-US" b="1" dirty="0"/>
              <a:t>Estimated Impacts:</a:t>
            </a:r>
            <a:r>
              <a:rPr lang="en-US" dirty="0"/>
              <a:t>  No impact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corrects an error in the calculation of Real-Time Reliability Deployment Price Adders for Ancillary Services when ERCOT is directing firm Load shed during Energy Emergency Alert (EEA) Level 3 under the Real-Time Co-optimization plus Batteries (RTC+B) Protocol language.  These proposed changes replace the “maximum value on the Ancillary Service Demand Curve (ASDC) for the Ancillary Service” in paragraph (2)(p) of Section 6.5.7.3.1, Determination of Real-Time Reliability Deployment Price Adder, with the effective Value of Lost Load (VOLL) for determining the price adders for Ancillary Services, ensuring that final Ancillary Service prices cannot exceed $5,000 per MWh.</a:t>
            </a:r>
          </a:p>
          <a:p>
            <a:r>
              <a:rPr lang="en-US" b="1" dirty="0"/>
              <a:t>PRS Decision:</a:t>
            </a:r>
            <a:r>
              <a:rPr lang="en-US" dirty="0"/>
              <a:t>  On 12/10/25, PRS voted unanimously to grant NPRR1311 Urgent status; to recommend approval of NPRR1311 as submitted; and to forward to TAC NPRR1311 and the 11/25/25 Impact Analysis.</a:t>
            </a:r>
          </a:p>
        </p:txBody>
      </p:sp>
    </p:spTree>
    <p:extLst>
      <p:ext uri="{BB962C8B-B14F-4D97-AF65-F5344CB8AC3E}">
        <p14:creationId xmlns:p14="http://schemas.microsoft.com/office/powerpoint/2010/main" val="262482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21367" y="647700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/>
        </p:nvGraphicFramePr>
        <p:xfrm>
          <a:off x="160280" y="3176074"/>
          <a:ext cx="8839200" cy="24170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NOGRR245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NPRR1234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PGRR115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653088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5757677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713625"/>
            <a:ext cx="2864424" cy="406002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47694" y="4254688"/>
            <a:ext cx="2864424" cy="40600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713624"/>
            <a:ext cx="2963416" cy="410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52758" y="4254687"/>
            <a:ext cx="2979176" cy="40600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RTC QSE Telemetry Check-out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6084477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12/5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1" y="3846445"/>
            <a:ext cx="810217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NPRR1029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NPRR1058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NPRR1172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NPRR1216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(a)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838494"/>
            <a:ext cx="681892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NPRR1270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NPRR1282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NOGRR268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NOGRR277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OBDRR052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PGRR118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4378" y="5638181"/>
            <a:ext cx="1918744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NPRR963(a) – Portion of NPRR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NPRR1029(a) – Market suspension 	of ESRs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4863" algn="l"/>
              </a:tabLst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NPRR1216(a) – Invoice workaround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4863" algn="l"/>
              </a:tabLst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NPRR1234(a) – Section 3.10.7.2, 	paragraphs 14-19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NPRR1234(b) – See market notice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PGRR115(a) – All except Sect. 5.2.10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C15D56-3C72-EC19-1AE0-6DBCE4A6F5E3}"/>
              </a:ext>
            </a:extLst>
          </p:cNvPr>
          <p:cNvSpPr/>
          <p:nvPr/>
        </p:nvSpPr>
        <p:spPr>
          <a:xfrm>
            <a:off x="7471063" y="3678850"/>
            <a:ext cx="1517904" cy="5867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RTC+B Stabilization begins</a:t>
            </a: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F02DB8B-12D8-B4C7-E919-2A9F8E346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4798177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7/21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D3FD1-C915-2830-ED0F-43A46A33DD34}"/>
              </a:ext>
            </a:extLst>
          </p:cNvPr>
          <p:cNvSpPr txBox="1"/>
          <p:nvPr/>
        </p:nvSpPr>
        <p:spPr>
          <a:xfrm>
            <a:off x="1288890" y="51142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E43BDD-EEC0-33DF-78C6-0CBC8F1E1654}"/>
              </a:ext>
            </a:extLst>
          </p:cNvPr>
          <p:cNvSpPr txBox="1"/>
          <p:nvPr/>
        </p:nvSpPr>
        <p:spPr>
          <a:xfrm>
            <a:off x="5692059" y="513229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6ED6D3-9299-B93E-D997-F79FC026F82D}"/>
              </a:ext>
            </a:extLst>
          </p:cNvPr>
          <p:cNvSpPr txBox="1"/>
          <p:nvPr/>
        </p:nvSpPr>
        <p:spPr>
          <a:xfrm>
            <a:off x="7052584" y="320914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CE7D">
                    <a:lumMod val="75000"/>
                  </a:srgbClr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CE7D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1CC50A-3EE2-20BA-60DE-4979F138E3B4}"/>
              </a:ext>
            </a:extLst>
          </p:cNvPr>
          <p:cNvSpPr txBox="1"/>
          <p:nvPr/>
        </p:nvSpPr>
        <p:spPr>
          <a:xfrm>
            <a:off x="8620693" y="454212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48EC5F-D3A2-EAEA-165A-54D8CD32D40D}"/>
              </a:ext>
            </a:extLst>
          </p:cNvPr>
          <p:cNvSpPr txBox="1"/>
          <p:nvPr/>
        </p:nvSpPr>
        <p:spPr>
          <a:xfrm>
            <a:off x="8631505" y="477130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D6E376E-A3A9-6748-68A6-F96CFF33735F}"/>
              </a:ext>
            </a:extLst>
          </p:cNvPr>
          <p:cNvSpPr txBox="1"/>
          <p:nvPr/>
        </p:nvSpPr>
        <p:spPr>
          <a:xfrm>
            <a:off x="8630218" y="499118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DF8260-933F-249F-D503-DED6099CAFB8}"/>
              </a:ext>
            </a:extLst>
          </p:cNvPr>
          <p:cNvSpPr txBox="1"/>
          <p:nvPr/>
        </p:nvSpPr>
        <p:spPr>
          <a:xfrm>
            <a:off x="8630218" y="520865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BFD30-B220-FFDE-2AEA-DCAD31759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423A-29BD-916C-9237-B60CD5C6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2026 Release Targets – Approved NPRRs / SCRs / xGRRs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53389-F64E-2741-F604-DBFAAFEEA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9778076-88D8-AF87-CCD6-0387D3705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C27BF776-BF97-F1A6-B314-C018AEFF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6114491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0B080159-FAE2-6B31-4EFB-7EF37977D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>
            <a:extLst>
              <a:ext uri="{FF2B5EF4-FFF2-40B4-BE49-F238E27FC236}">
                <a16:creationId xmlns:a16="http://schemas.microsoft.com/office/drawing/2014/main" id="{50F9B015-E167-00B6-0126-0DBB2C12F4E8}"/>
              </a:ext>
            </a:extLst>
          </p:cNvPr>
          <p:cNvGraphicFramePr>
            <a:graphicFrameLocks/>
          </p:cNvGraphicFramePr>
          <p:nvPr/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1/28-1/29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2/25-2/26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3/25-3/26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4/29-4/30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5/27-5/28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6/24-6/25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PGRR131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NPRR1299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>
            <a:extLst>
              <a:ext uri="{FF2B5EF4-FFF2-40B4-BE49-F238E27FC236}">
                <a16:creationId xmlns:a16="http://schemas.microsoft.com/office/drawing/2014/main" id="{3C7337DF-3236-49AF-5B9D-C83E33EF0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0538845A-9179-582C-B878-B358B8FD79A2}"/>
              </a:ext>
            </a:extLst>
          </p:cNvPr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>
            <a:extLst>
              <a:ext uri="{FF2B5EF4-FFF2-40B4-BE49-F238E27FC236}">
                <a16:creationId xmlns:a16="http://schemas.microsoft.com/office/drawing/2014/main" id="{799D2FA0-8B3E-0B45-4694-E50B59D8C24E}"/>
              </a:ext>
            </a:extLst>
          </p:cNvPr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>
            <a:extLst>
              <a:ext uri="{FF2B5EF4-FFF2-40B4-BE49-F238E27FC236}">
                <a16:creationId xmlns:a16="http://schemas.microsoft.com/office/drawing/2014/main" id="{D9F77CFF-462B-9E50-0EFD-A896496F09C9}"/>
              </a:ext>
            </a:extLst>
          </p:cNvPr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>
            <a:extLst>
              <a:ext uri="{FF2B5EF4-FFF2-40B4-BE49-F238E27FC236}">
                <a16:creationId xmlns:a16="http://schemas.microsoft.com/office/drawing/2014/main" id="{2615F467-AD5A-C63E-82B1-922449E3611F}"/>
              </a:ext>
            </a:extLst>
          </p:cNvPr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>
            <a:extLst>
              <a:ext uri="{FF2B5EF4-FFF2-40B4-BE49-F238E27FC236}">
                <a16:creationId xmlns:a16="http://schemas.microsoft.com/office/drawing/2014/main" id="{BE9FE421-EC62-4777-DB6E-65ECAD7DBACE}"/>
              </a:ext>
            </a:extLst>
          </p:cNvPr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A7301701-8070-088C-1EC4-2264AE4F065E}"/>
              </a:ext>
            </a:extLst>
          </p:cNvPr>
          <p:cNvGraphicFramePr>
            <a:graphicFrameLocks/>
          </p:cNvGraphicFramePr>
          <p:nvPr/>
        </p:nvGraphicFramePr>
        <p:xfrm>
          <a:off x="160280" y="3176074"/>
          <a:ext cx="8839200" cy="21945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7/29-7/30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8/26-8/27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9/30-10/1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10/28-10/29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12/16-12/17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434DC2E-84B5-4927-5867-59A27A4CC931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4D7BB218-C421-400A-FFA5-416F357C0328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A67252E-F2BF-AD2F-3214-0668956B8DC7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689D3A12-42B6-1E36-4528-366BEFB85334}"/>
              </a:ext>
            </a:extLst>
          </p:cNvPr>
          <p:cNvSpPr/>
          <p:nvPr/>
        </p:nvSpPr>
        <p:spPr>
          <a:xfrm>
            <a:off x="6019800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89B8D338-A09F-0F8E-151A-41361E55AE23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4FB10E2C-D7C4-E2EC-2600-038C479E5386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6ED04-EF36-4BF4-308F-1A60F92DCE85}"/>
              </a:ext>
            </a:extLst>
          </p:cNvPr>
          <p:cNvSpPr txBox="1"/>
          <p:nvPr/>
        </p:nvSpPr>
        <p:spPr>
          <a:xfrm>
            <a:off x="8610600" y="1233923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D59DA059-81CB-17AD-88C6-D5FB51E8F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57" y="2590800"/>
            <a:ext cx="88064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 Stabilization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BBE76F-8561-7DFC-255A-BB4B571E46F7}"/>
              </a:ext>
            </a:extLst>
          </p:cNvPr>
          <p:cNvSpPr txBox="1"/>
          <p:nvPr/>
        </p:nvSpPr>
        <p:spPr>
          <a:xfrm>
            <a:off x="1255651" y="1238361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C852E-4F19-D3F5-A000-CCB4F8DAD52B}"/>
              </a:ext>
            </a:extLst>
          </p:cNvPr>
          <p:cNvSpPr txBox="1"/>
          <p:nvPr/>
        </p:nvSpPr>
        <p:spPr>
          <a:xfrm>
            <a:off x="2772741" y="1230882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B078848B-BCDB-88EA-9743-D0EE5028E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5627332"/>
            <a:ext cx="2670126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NPRR1234(c) – RIOO changes for End-Use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 Industry Classification to Loads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D1CF77-D3E1-9455-0AF7-7662D5A2896E}"/>
              </a:ext>
            </a:extLst>
          </p:cNvPr>
          <p:cNvSpPr/>
          <p:nvPr/>
        </p:nvSpPr>
        <p:spPr>
          <a:xfrm rot="21207155">
            <a:off x="2146016" y="4110276"/>
            <a:ext cx="5052986" cy="70788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 w="12700">
                  <a:solidFill>
                    <a:srgbClr val="00CE7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00CE7D"/>
                  </a:fgClr>
                  <a:bgClr>
                    <a:srgbClr val="00CE7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00CE7D">
                      <a:lumMod val="50000"/>
                    </a:srgbClr>
                  </a:inn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Numerous projects are initiating in 2026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 w="12700">
                  <a:solidFill>
                    <a:srgbClr val="00CE7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00CE7D"/>
                  </a:fgClr>
                  <a:bgClr>
                    <a:srgbClr val="00CE7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00CE7D">
                      <a:lumMod val="50000"/>
                    </a:srgbClr>
                  </a:inn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and will eventually have go-live targets </a:t>
            </a:r>
          </a:p>
        </p:txBody>
      </p:sp>
    </p:spTree>
    <p:extLst>
      <p:ext uri="{BB962C8B-B14F-4D97-AF65-F5344CB8AC3E}">
        <p14:creationId xmlns:p14="http://schemas.microsoft.com/office/powerpoint/2010/main" val="334935785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10977</TotalTime>
  <Words>997</Words>
  <Application>Microsoft Office PowerPoint</Application>
  <PresentationFormat>On-screen Show (4:3)</PresentationFormat>
  <Paragraphs>298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Wingdings</vt:lpstr>
      <vt:lpstr>Custom Design</vt:lpstr>
      <vt:lpstr>Office Theme</vt:lpstr>
      <vt:lpstr>PowerPoint Presentation</vt:lpstr>
      <vt:lpstr>Summary of PRS Update</vt:lpstr>
      <vt:lpstr>Appendix</vt:lpstr>
      <vt:lpstr>NPRR1304, Move OBD to Section 22 – Procedure for Identifying Resource Nodes </vt:lpstr>
      <vt:lpstr>NPRR1305, Move OBD to Section 23 – Counter-Party Credit Application Form</vt:lpstr>
      <vt:lpstr>NPRR1311, Correction to Real-Time Reliability Deployment Price Adders for Ancillary Services under Load Shed for RTC+B – URGENT</vt:lpstr>
      <vt:lpstr>2025 Release Targets – Approved NPRRs / SCRs / xGRRs </vt:lpstr>
      <vt:lpstr>2026 Release Targets –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</cp:lastModifiedBy>
  <cp:revision>656</cp:revision>
  <cp:lastPrinted>2013-01-30T23:16:36Z</cp:lastPrinted>
  <dcterms:created xsi:type="dcterms:W3CDTF">2010-04-12T23:12:02Z</dcterms:created>
  <dcterms:modified xsi:type="dcterms:W3CDTF">2026-01-16T17:34:21Z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